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7"/>
  </p:notesMasterIdLst>
  <p:sldIdLst>
    <p:sldId id="260" r:id="rId2"/>
    <p:sldId id="258" r:id="rId3"/>
    <p:sldId id="265" r:id="rId4"/>
    <p:sldId id="266" r:id="rId5"/>
    <p:sldId id="264" r:id="rId6"/>
    <p:sldId id="259" r:id="rId7"/>
    <p:sldId id="257" r:id="rId8"/>
    <p:sldId id="267" r:id="rId9"/>
    <p:sldId id="269" r:id="rId10"/>
    <p:sldId id="270" r:id="rId11"/>
    <p:sldId id="272" r:id="rId12"/>
    <p:sldId id="271" r:id="rId13"/>
    <p:sldId id="274" r:id="rId14"/>
    <p:sldId id="275" r:id="rId15"/>
    <p:sldId id="273" r:id="rId16"/>
  </p:sldIdLst>
  <p:sldSz cx="12192000" cy="6858000"/>
  <p:notesSz cx="6858000" cy="9144000"/>
  <p:embeddedFontLst>
    <p:embeddedFont>
      <p:font typeface="Martian Mono" panose="020B0009020000000004" charset="0"/>
      <p:regular r:id="rId18"/>
      <p:bold r:id="rId19"/>
    </p:embeddedFont>
    <p:embeddedFont>
      <p:font typeface="Ubuntu" panose="020B060402020202020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1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258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498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912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659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275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967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388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523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054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061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589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bg1"/>
                </a:solidFill>
                <a:latin typeface="Martian Mono" panose="020B0009020000000004" pitchFamily="49" charset="0"/>
              </a:rPr>
              <a:t>Медиаматериалы</a:t>
            </a:r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: </a:t>
            </a:r>
          </a:p>
          <a:p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от идеи </a:t>
            </a:r>
          </a:p>
          <a:p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к продукту</a:t>
            </a:r>
            <a:endParaRPr lang="ru-RU" sz="60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Михаил Васильевич </a:t>
            </a: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Орехов,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специалист по учебно-методической работе МАОУ ДПО ИПК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Музыкальное оформление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1214203" y="1860780"/>
            <a:ext cx="37436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0" dirty="0">
                <a:effectLst/>
                <a:latin typeface="Ubuntu" panose="020B0504030602030204" pitchFamily="34" charset="0"/>
              </a:rPr>
              <a:t>Берите спокойные композиции, которые не будут отвлекать от вашего повествования. (джаз, </a:t>
            </a:r>
            <a:r>
              <a:rPr lang="ru-RU" i="0" dirty="0" err="1">
                <a:effectLst/>
                <a:latin typeface="Ubuntu" panose="020B0504030602030204" pitchFamily="34" charset="0"/>
              </a:rPr>
              <a:t>лоу</a:t>
            </a:r>
            <a:r>
              <a:rPr lang="ru-RU" i="0" dirty="0">
                <a:effectLst/>
                <a:latin typeface="Ubuntu" panose="020B0504030602030204" pitchFamily="34" charset="0"/>
              </a:rPr>
              <a:t>-фай, классическая музыка и др.)</a:t>
            </a:r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6691367" y="1860780"/>
            <a:ext cx="37436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Важно: Ваш голос всегда громче музыкального оформления.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9097" y="1929353"/>
            <a:ext cx="348122" cy="3481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6691367" y="2958506"/>
            <a:ext cx="37436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Важно</a:t>
            </a:r>
            <a:r>
              <a:rPr lang="ru-RU" b="1" i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: помните </a:t>
            </a:r>
            <a:r>
              <a:rPr lang="ru-RU" b="1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про авторское право, лучше используйте песни без слов.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9097" y="3032786"/>
            <a:ext cx="348122" cy="348122"/>
          </a:xfrm>
          <a:prstGeom prst="rect">
            <a:avLst/>
          </a:prstGeom>
        </p:spPr>
      </p:pic>
      <p:pic>
        <p:nvPicPr>
          <p:cNvPr id="12" name="Rammstein_-_Du_Hast_rington_722875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4203" y="3582189"/>
            <a:ext cx="1288852" cy="12888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2734259" y="4041949"/>
            <a:ext cx="374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Что не надо использовать:)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4" name="Frank_Sinatra_The_Troggs_-_Chicago_5534237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4203" y="4890872"/>
            <a:ext cx="1288852" cy="12888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2734258" y="5383393"/>
            <a:ext cx="374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Что можно использовать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8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7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93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Монтаж и заставка (кратко)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1260384" y="1443039"/>
            <a:ext cx="9148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Самый лучший монтаж – это монтаж без переходов (прямая склейка);</a:t>
            </a:r>
          </a:p>
          <a:p>
            <a:endParaRPr lang="ru-RU" b="1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b="1" i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Чтобы это лучше работало, в любом из кадров должна быть динамика: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Движение камеры относительно объектов;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Движение объектов относительно камеры. </a:t>
            </a:r>
          </a:p>
          <a:p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16" y="1443039"/>
            <a:ext cx="615749" cy="61574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1260384" y="3659030"/>
            <a:ext cx="84839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Заставку делать нужно, но всегда уточняйте требования к ней</a:t>
            </a:r>
          </a:p>
          <a:p>
            <a:endParaRPr lang="ru-RU" b="1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b="1" i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В основном, на ней указываются </a:t>
            </a:r>
            <a:r>
              <a:rPr lang="ru-RU" b="1" i="1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организационные аспекты: </a:t>
            </a:r>
            <a:endParaRPr lang="ru-RU" b="1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ФИО, должность, образовательная организация, стаж работы</a:t>
            </a:r>
          </a:p>
          <a:p>
            <a:pPr marL="285750" indent="-285750">
              <a:buFontTx/>
              <a:buChar char="-"/>
            </a:pPr>
            <a:r>
              <a:rPr lang="ru-RU" b="1" i="1" u="sng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Но сделав заставку не нужно забывать, что все эти данные произносятся и внутри видео!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15" y="3704902"/>
            <a:ext cx="615749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11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Базис и мишура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7880053" y="1814915"/>
            <a:ext cx="3212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effectLst/>
                <a:latin typeface="Ubuntu" panose="020B0504030602030204" pitchFamily="34" charset="0"/>
              </a:rPr>
              <a:t>Базис вашего ролика – это </a:t>
            </a:r>
            <a:r>
              <a:rPr lang="ru-RU" sz="3200" b="1" i="1" dirty="0">
                <a:effectLst/>
                <a:latin typeface="Ubuntu" panose="020B0504030602030204" pitchFamily="34" charset="0"/>
              </a:rPr>
              <a:t>елка. </a:t>
            </a:r>
            <a:endParaRPr lang="ru-RU" sz="2400" b="1" i="1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7880053" y="2875873"/>
            <a:ext cx="374361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effectLst/>
                <a:latin typeface="Ubuntu" panose="020B0504030602030204" pitchFamily="34" charset="0"/>
              </a:rPr>
              <a:t>Но без </a:t>
            </a:r>
            <a:r>
              <a:rPr lang="ru-RU" sz="3200" b="1" i="1" dirty="0">
                <a:effectLst/>
                <a:latin typeface="Ubuntu" panose="020B0504030602030204" pitchFamily="34" charset="0"/>
              </a:rPr>
              <a:t>мишу</a:t>
            </a:r>
            <a:r>
              <a:rPr lang="ru-RU" sz="3200" b="1" i="1" dirty="0">
                <a:latin typeface="Ubuntu" panose="020B0504030602030204" pitchFamily="34" charset="0"/>
              </a:rPr>
              <a:t>ры</a:t>
            </a:r>
            <a:r>
              <a:rPr lang="ru-RU" sz="2400" i="1" dirty="0">
                <a:latin typeface="Ubuntu" panose="020B0504030602030204" pitchFamily="34" charset="0"/>
              </a:rPr>
              <a:t> на елке не поймешь, что скоро Новый год и не обрадуешься.</a:t>
            </a:r>
            <a:r>
              <a:rPr lang="ru-RU" sz="2400" i="1" dirty="0">
                <a:effectLst/>
                <a:latin typeface="Ubuntu" panose="020B0504030602030204" pitchFamily="34" charset="0"/>
              </a:rPr>
              <a:t> </a:t>
            </a:r>
            <a:endParaRPr lang="ru-RU" sz="2400" i="1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481140" y="1703222"/>
            <a:ext cx="61598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55E8"/>
                </a:solidFill>
                <a:latin typeface="Ubuntu" panose="020B0504030602030204" pitchFamily="34" charset="0"/>
              </a:rPr>
              <a:t>Отсутствие</a:t>
            </a:r>
            <a:r>
              <a:rPr lang="ru-RU" sz="3200" dirty="0">
                <a:solidFill>
                  <a:srgbClr val="0055E8"/>
                </a:solidFill>
                <a:latin typeface="Ubuntu" panose="020B0504030602030204" pitchFamily="34" charset="0"/>
              </a:rPr>
              <a:t> любого перечисленного </a:t>
            </a:r>
            <a:r>
              <a:rPr lang="ru-RU" sz="4000" b="1" dirty="0">
                <a:solidFill>
                  <a:srgbClr val="0055E8"/>
                </a:solidFill>
                <a:latin typeface="Ubuntu" panose="020B0504030602030204" pitchFamily="34" charset="0"/>
              </a:rPr>
              <a:t>элемента</a:t>
            </a:r>
            <a:r>
              <a:rPr lang="ru-RU" sz="3200" dirty="0">
                <a:solidFill>
                  <a:srgbClr val="0055E8"/>
                </a:solidFill>
                <a:latin typeface="Ubuntu" panose="020B0504030602030204" pitchFamily="34" charset="0"/>
              </a:rPr>
              <a:t> в вашем конечном продукте </a:t>
            </a:r>
            <a:r>
              <a:rPr lang="ru-RU" sz="4000" b="1" dirty="0">
                <a:solidFill>
                  <a:srgbClr val="0055E8"/>
                </a:solidFill>
                <a:latin typeface="Ubuntu" panose="020B0504030602030204" pitchFamily="34" charset="0"/>
              </a:rPr>
              <a:t>может</a:t>
            </a:r>
            <a:r>
              <a:rPr lang="ru-RU" sz="3200" dirty="0">
                <a:solidFill>
                  <a:srgbClr val="0055E8"/>
                </a:solidFill>
                <a:latin typeface="Ubuntu" panose="020B0504030602030204" pitchFamily="34" charset="0"/>
              </a:rPr>
              <a:t> сильно </a:t>
            </a:r>
            <a:r>
              <a:rPr lang="ru-RU" sz="4000" b="1" dirty="0">
                <a:solidFill>
                  <a:srgbClr val="0055E8"/>
                </a:solidFill>
                <a:latin typeface="Ubuntu" panose="020B0504030602030204" pitchFamily="34" charset="0"/>
              </a:rPr>
              <a:t>испортить впечатление </a:t>
            </a:r>
            <a:r>
              <a:rPr lang="ru-RU" sz="3200" dirty="0">
                <a:solidFill>
                  <a:srgbClr val="0055E8"/>
                </a:solidFill>
                <a:latin typeface="Ubuntu" panose="020B0504030602030204" pitchFamily="34" charset="0"/>
              </a:rPr>
              <a:t>эксперта о вашей сделанной работе</a:t>
            </a:r>
            <a:endParaRPr lang="ru-RU" sz="3200" b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304" y="1814915"/>
            <a:ext cx="615749" cy="61574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7880052" y="4699353"/>
            <a:ext cx="3743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effectLst/>
                <a:latin typeface="Ubuntu" panose="020B0504030602030204" pitchFamily="34" charset="0"/>
              </a:rPr>
              <a:t>Только и мишура на </a:t>
            </a:r>
            <a:r>
              <a:rPr lang="ru-RU" sz="3200" b="1" i="1" dirty="0">
                <a:effectLst/>
                <a:latin typeface="Ubuntu" panose="020B0504030602030204" pitchFamily="34" charset="0"/>
              </a:rPr>
              <a:t>сосне</a:t>
            </a:r>
            <a:r>
              <a:rPr lang="ru-RU" sz="2400" i="1" dirty="0">
                <a:effectLst/>
                <a:latin typeface="Ubuntu" panose="020B0504030602030204" pitchFamily="34" charset="0"/>
              </a:rPr>
              <a:t> приведет к тому же результату</a:t>
            </a:r>
            <a:r>
              <a:rPr lang="ru-RU" sz="2400" i="1" dirty="0">
                <a:latin typeface="Ubuntu" panose="020B0504030602030204" pitchFamily="34" charset="0"/>
              </a:rPr>
              <a:t>.</a:t>
            </a:r>
            <a:r>
              <a:rPr lang="ru-RU" sz="2400" i="1" dirty="0">
                <a:effectLst/>
                <a:latin typeface="Ubuntu" panose="020B0504030602030204" pitchFamily="34" charset="0"/>
              </a:rPr>
              <a:t> </a:t>
            </a:r>
            <a:endParaRPr lang="ru-RU" sz="2400" i="1" dirty="0"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618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Небольшие советы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</a:rPr>
              <a:t>1. Работайте в команде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effectLst/>
                <a:latin typeface="Ubuntu" panose="020B0504030602030204" pitchFamily="34" charset="0"/>
              </a:rPr>
              <a:t>Создание видеоролика сложный и многоаспектный процесс, который тяжело дается в одиночку. </a:t>
            </a: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Просите помощи у всех, кто может вам помочь.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666838" y="1941803"/>
            <a:ext cx="374361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Ubuntu" panose="020B0504030602030204" pitchFamily="34" charset="0"/>
              </a:rPr>
              <a:t>2. Смотрите все примеры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Смотря только на лучшие работы, возникает понимание того, как надо делать, однако так вы можете упустить типовые ошибки, совершаемые другими. </a:t>
            </a:r>
          </a:p>
          <a:p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Даже из плохих работ можно что-то почерпнуть для себя. </a:t>
            </a:r>
          </a:p>
        </p:txBody>
      </p:sp>
    </p:spTree>
    <p:extLst>
      <p:ext uri="{BB962C8B-B14F-4D97-AF65-F5344CB8AC3E}">
        <p14:creationId xmlns:p14="http://schemas.microsoft.com/office/powerpoint/2010/main" val="2550247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Небольшие советы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13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</a:rPr>
              <a:t>3. Лучшее время для съемок – каникулы или конец учебного года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effectLst/>
                <a:latin typeface="Ubuntu" panose="020B0504030602030204" pitchFamily="34" charset="0"/>
              </a:rPr>
              <a:t>Таким образом, вы либо резюмируете промежуточные итоги своей деятельности, либо используете ресурсы своего свободного времени. </a:t>
            </a: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dirty="0" err="1">
                <a:latin typeface="Ubuntu" panose="020B0504030602030204" pitchFamily="34" charset="0"/>
                <a:ea typeface="Moniqa Black" pitchFamily="2" charset="0"/>
              </a:rPr>
              <a:t>Видеовизитку</a:t>
            </a: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 </a:t>
            </a:r>
            <a:r>
              <a:rPr lang="ru-RU" sz="2400" b="1" dirty="0">
                <a:latin typeface="Ubuntu" panose="020B0504030602030204" pitchFamily="34" charset="0"/>
                <a:ea typeface="Moniqa Black" pitchFamily="2" charset="0"/>
              </a:rPr>
              <a:t>можно</a:t>
            </a: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 и </a:t>
            </a:r>
            <a:r>
              <a:rPr lang="ru-RU" sz="2400" b="1" dirty="0">
                <a:latin typeface="Ubuntu" panose="020B0504030602030204" pitchFamily="34" charset="0"/>
                <a:ea typeface="Moniqa Black" pitchFamily="2" charset="0"/>
              </a:rPr>
              <a:t>нужно</a:t>
            </a: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 снимать и без участия в конкурсах.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666838" y="1941803"/>
            <a:ext cx="37436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Ubuntu" panose="020B0504030602030204" pitchFamily="34" charset="0"/>
              </a:rPr>
              <a:t>4. Вся правда написана на бумаге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Внимательно читайте положения конкурсов, чтобы понять, чего от вас хотят увидеть организаторы и эксперты. </a:t>
            </a:r>
          </a:p>
          <a:p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Возникли вопросы? Не стесняйтесь звонить и писать организаторам – </a:t>
            </a:r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мы всегда готовы помочь.</a:t>
            </a:r>
          </a:p>
        </p:txBody>
      </p:sp>
    </p:spTree>
    <p:extLst>
      <p:ext uri="{BB962C8B-B14F-4D97-AF65-F5344CB8AC3E}">
        <p14:creationId xmlns:p14="http://schemas.microsoft.com/office/powerpoint/2010/main" val="4255227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bg1"/>
                </a:solidFill>
                <a:latin typeface="Martian Mono" panose="020B0009020000000004" pitchFamily="49" charset="0"/>
              </a:rPr>
              <a:t>Медиаматериалы</a:t>
            </a:r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: </a:t>
            </a:r>
          </a:p>
          <a:p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от идеи </a:t>
            </a:r>
          </a:p>
          <a:p>
            <a:r>
              <a:rPr lang="ru-RU" sz="6000" b="1" dirty="0">
                <a:solidFill>
                  <a:schemeClr val="bg1"/>
                </a:solidFill>
                <a:latin typeface="Martian Mono" panose="020B0009020000000004" pitchFamily="49" charset="0"/>
              </a:rPr>
              <a:t>к продукту</a:t>
            </a:r>
            <a:endParaRPr lang="ru-RU" sz="60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Михаил Васильевич </a:t>
            </a: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Орехов,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специалист по учебно-методической работе МАОУ ДПО ИПК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433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«Говорящая голова» (спикер)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1214203" y="1860780"/>
            <a:ext cx="43368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Ubuntu" panose="020B0504030602030204" pitchFamily="34" charset="0"/>
              </a:rPr>
              <a:t>Я,</a:t>
            </a:r>
          </a:p>
          <a:p>
            <a:r>
              <a:rPr lang="ru-RU" b="1" dirty="0">
                <a:latin typeface="Ubuntu" panose="020B0504030602030204" pitchFamily="34" charset="0"/>
                <a:ea typeface="Moniqa Black" pitchFamily="2" charset="0"/>
              </a:rPr>
              <a:t>Орехов Михаил Васильевич,</a:t>
            </a:r>
          </a:p>
          <a:p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специалист по учебно-методической работе отдела конкурсного движения МАОУ ДПО ИПК;</a:t>
            </a: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b="1" dirty="0">
                <a:latin typeface="Ubuntu" panose="020B0504030602030204" pitchFamily="34" charset="0"/>
                <a:ea typeface="Moniqa Black" pitchFamily="2" charset="0"/>
              </a:rPr>
              <a:t>Стаж работы: </a:t>
            </a: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2 года;</a:t>
            </a: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b="1" dirty="0">
                <a:latin typeface="Ubuntu" panose="020B0504030602030204" pitchFamily="34" charset="0"/>
                <a:ea typeface="Moniqa Black" pitchFamily="2" charset="0"/>
              </a:rPr>
              <a:t>По специальности: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учитель истории,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учитель обществознания,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менеджер государственного и муниципального управления,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менеджер в образовании.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533" y="1519035"/>
            <a:ext cx="3244796" cy="432639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Портретное фото (базис)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481140" y="1136072"/>
            <a:ext cx="308994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Ubuntu" panose="020B0504030602030204" pitchFamily="34" charset="0"/>
              </a:rPr>
              <a:t>База:</a:t>
            </a:r>
          </a:p>
          <a:p>
            <a:endParaRPr lang="ru-RU" sz="2400" dirty="0">
              <a:latin typeface="Ubuntu" panose="020B0504030602030204" pitchFamily="34" charset="0"/>
            </a:endParaRPr>
          </a:p>
          <a:p>
            <a:endParaRPr lang="ru-RU" sz="2400" dirty="0">
              <a:latin typeface="Ubuntu" panose="020B0504030602030204" pitchFamily="34" charset="0"/>
            </a:endParaRPr>
          </a:p>
          <a:p>
            <a:r>
              <a:rPr lang="ru-RU" sz="2400" dirty="0">
                <a:latin typeface="Ubuntu" panose="020B0504030602030204" pitchFamily="34" charset="0"/>
              </a:rPr>
              <a:t>75% кадра – это вы.</a:t>
            </a: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sz="2400" dirty="0">
                <a:latin typeface="Ubuntu" panose="020B0504030602030204" pitchFamily="34" charset="0"/>
                <a:ea typeface="Moniqa Black" pitchFamily="2" charset="0"/>
              </a:rPr>
              <a:t>Вертикальная ориентация фотографии.</a:t>
            </a: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sz="2400" dirty="0">
                <a:latin typeface="Ubuntu" panose="020B0504030602030204" pitchFamily="34" charset="0"/>
                <a:ea typeface="Moniqa Black" pitchFamily="2" charset="0"/>
              </a:rPr>
              <a:t>Размер фотографии: 3:4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73" y="1136072"/>
            <a:ext cx="4234874" cy="5646497"/>
          </a:xfrm>
          <a:prstGeom prst="round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8875154" y="1136071"/>
            <a:ext cx="30899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Ubuntu" panose="020B0504030602030204" pitchFamily="34" charset="0"/>
              </a:rPr>
              <a:t>Пожелания:</a:t>
            </a:r>
          </a:p>
          <a:p>
            <a:endParaRPr lang="ru-RU" sz="2400" dirty="0">
              <a:latin typeface="Ubuntu" panose="020B0504030602030204" pitchFamily="34" charset="0"/>
            </a:endParaRPr>
          </a:p>
          <a:p>
            <a:endParaRPr lang="ru-RU" sz="2400" dirty="0">
              <a:latin typeface="Ubuntu" panose="020B0504030602030204" pitchFamily="34" charset="0"/>
            </a:endParaRPr>
          </a:p>
          <a:p>
            <a:r>
              <a:rPr lang="ru-RU" sz="2400" dirty="0">
                <a:latin typeface="Ubuntu" panose="020B0504030602030204" pitchFamily="34" charset="0"/>
              </a:rPr>
              <a:t>Однотонный фон.</a:t>
            </a: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sz="2400" dirty="0">
                <a:latin typeface="Ubuntu" panose="020B0504030602030204" pitchFamily="34" charset="0"/>
                <a:ea typeface="Moniqa Black" pitchFamily="2" charset="0"/>
              </a:rPr>
              <a:t>Официально-деловой стиль одежды.</a:t>
            </a: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400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sz="2400" dirty="0">
                <a:latin typeface="Ubuntu" panose="020B0504030602030204" pitchFamily="34" charset="0"/>
                <a:ea typeface="Moniqa Black" pitchFamily="2" charset="0"/>
              </a:rPr>
              <a:t>Не фотографировать ниже пояса	 .</a:t>
            </a:r>
          </a:p>
        </p:txBody>
      </p:sp>
    </p:spTree>
    <p:extLst>
      <p:ext uri="{BB962C8B-B14F-4D97-AF65-F5344CB8AC3E}">
        <p14:creationId xmlns:p14="http://schemas.microsoft.com/office/powerpoint/2010/main" val="141817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51530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err="1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Видеовизитка</a:t>
            </a: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 и резюме педагога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81141" y="3302525"/>
            <a:ext cx="1148395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800" i="0" dirty="0" err="1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Видеовизитка</a:t>
            </a:r>
            <a:r>
              <a:rPr lang="ru-RU" sz="48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              Резюме педагога</a:t>
            </a:r>
            <a:endParaRPr lang="ru-RU" sz="4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54949" y="2511357"/>
            <a:ext cx="11833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dirty="0">
                <a:solidFill>
                  <a:schemeClr val="bg1"/>
                </a:solidFill>
                <a:latin typeface="Ubuntu" panose="020B0504030602030204" pitchFamily="34" charset="0"/>
              </a:rPr>
              <a:t>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6779" y="4570747"/>
            <a:ext cx="34996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>
                <a:solidFill>
                  <a:schemeClr val="bg1"/>
                </a:solidFill>
                <a:latin typeface="Ubuntu" panose="020B0504030602030204" pitchFamily="34" charset="0"/>
              </a:rPr>
              <a:t>(почему так?)</a:t>
            </a:r>
          </a:p>
        </p:txBody>
      </p:sp>
    </p:spTree>
    <p:extLst>
      <p:ext uri="{BB962C8B-B14F-4D97-AF65-F5344CB8AC3E}">
        <p14:creationId xmlns:p14="http://schemas.microsoft.com/office/powerpoint/2010/main" val="3337704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59658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Конкурсное испытание «</a:t>
            </a:r>
            <a:r>
              <a:rPr lang="ru-RU" b="1" dirty="0" err="1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Видеовизитка</a:t>
            </a: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1139" y="1317448"/>
            <a:ext cx="1148395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Ubuntu" panose="020B0504030602030204" pitchFamily="34" charset="0"/>
              </a:rPr>
              <a:t>Цель конкурсного испытания (для конкурсанта): </a:t>
            </a:r>
          </a:p>
          <a:p>
            <a:endParaRPr lang="ru-RU" sz="2400" b="1" dirty="0">
              <a:latin typeface="Ubuntu" panose="020B0504030602030204" pitchFamily="34" charset="0"/>
            </a:endParaRPr>
          </a:p>
          <a:p>
            <a:r>
              <a:rPr lang="ru-RU" sz="2400" dirty="0">
                <a:latin typeface="Ubuntu" panose="020B0504030602030204" pitchFamily="34" charset="0"/>
              </a:rPr>
              <a:t>Представление себя для экспертов, как </a:t>
            </a:r>
            <a:r>
              <a:rPr lang="ru-RU" sz="3600" b="1" i="1" dirty="0">
                <a:latin typeface="Ubuntu" panose="020B0504030602030204" pitchFamily="34" charset="0"/>
              </a:rPr>
              <a:t>«крутого», «лучшего»,  «классного»</a:t>
            </a:r>
            <a:r>
              <a:rPr lang="ru-RU" sz="2400" dirty="0">
                <a:latin typeface="Ubuntu" panose="020B0504030602030204" pitchFamily="34" charset="0"/>
              </a:rPr>
              <a:t> педагога, чтобы победить в конкурсе профессионального мастерства. </a:t>
            </a:r>
          </a:p>
          <a:p>
            <a:endParaRPr lang="ru-RU" dirty="0">
              <a:latin typeface="Ubuntu" panose="020B0504030602030204" pitchFamily="34" charset="0"/>
            </a:endParaRPr>
          </a:p>
          <a:p>
            <a:endParaRPr lang="ru-RU" dirty="0">
              <a:latin typeface="Ubuntu" panose="020B0504030602030204" pitchFamily="34" charset="0"/>
            </a:endParaRPr>
          </a:p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b="1" i="1" dirty="0">
                <a:latin typeface="Ubuntu" panose="020B0504030602030204" pitchFamily="34" charset="0"/>
              </a:rPr>
              <a:t>Цель резюме: </a:t>
            </a:r>
          </a:p>
          <a:p>
            <a:endParaRPr lang="ru-RU" b="1" dirty="0">
              <a:latin typeface="Ubuntu" panose="020B0504030602030204" pitchFamily="34" charset="0"/>
            </a:endParaRPr>
          </a:p>
          <a:p>
            <a:r>
              <a:rPr lang="ru-RU" i="1" dirty="0">
                <a:latin typeface="Ubuntu" panose="020B0504030602030204" pitchFamily="34" charset="0"/>
              </a:rPr>
              <a:t>Представление себя для работодателя, как </a:t>
            </a:r>
            <a:r>
              <a:rPr lang="ru-RU" sz="2800" b="1" i="1" dirty="0">
                <a:latin typeface="Ubuntu" panose="020B0504030602030204" pitchFamily="34" charset="0"/>
              </a:rPr>
              <a:t>«крутого», «лучшего»,  «классного»</a:t>
            </a:r>
            <a:r>
              <a:rPr lang="ru-RU" dirty="0">
                <a:latin typeface="Ubuntu" panose="020B0504030602030204" pitchFamily="34" charset="0"/>
              </a:rPr>
              <a:t> </a:t>
            </a:r>
            <a:r>
              <a:rPr lang="ru-RU" i="1" dirty="0">
                <a:latin typeface="Ubuntu" panose="020B0504030602030204" pitchFamily="34" charset="0"/>
              </a:rPr>
              <a:t>педагога, чтобы быть принятым на работу. </a:t>
            </a:r>
          </a:p>
          <a:p>
            <a:endParaRPr lang="ru-RU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10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err="1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Видеовизитка</a:t>
            </a: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 как проект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1214201" y="3013221"/>
            <a:ext cx="37436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</a:rPr>
              <a:t>1. Идейный базис 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effectLst/>
                <a:latin typeface="Ubuntu" panose="020B0504030602030204" pitchFamily="34" charset="0"/>
              </a:rPr>
              <a:t>- Обязательные организационные моменты;</a:t>
            </a: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dirty="0">
                <a:latin typeface="Ubuntu" panose="020B0504030602030204" pitchFamily="34" charset="0"/>
                <a:ea typeface="Moniqa Black" pitchFamily="2" charset="0"/>
              </a:rPr>
              <a:t>- Концептуальная идея видеоролика.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666837" y="3013221"/>
            <a:ext cx="37436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Ubuntu" panose="020B0504030602030204" pitchFamily="34" charset="0"/>
              </a:rPr>
              <a:t>2. «Мишура»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Качество видеоролика;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Музыкальное оформление;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Монтаж;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55E8"/>
                </a:solidFill>
                <a:latin typeface="Ubuntu" panose="020B0504030602030204" pitchFamily="34" charset="0"/>
                <a:ea typeface="Moniqa Black" pitchFamily="2" charset="0"/>
              </a:rPr>
              <a:t>Заставка.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1214201" y="1317448"/>
            <a:ext cx="102424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 err="1">
                <a:effectLst/>
                <a:latin typeface="Ubuntu" panose="020B0504030602030204" pitchFamily="34" charset="0"/>
              </a:rPr>
              <a:t>Видеовизитка</a:t>
            </a:r>
            <a:r>
              <a:rPr lang="ru-RU" sz="2400" b="1" dirty="0">
                <a:latin typeface="Ubuntu" panose="020B0504030602030204" pitchFamily="34" charset="0"/>
              </a:rPr>
              <a:t>,</a:t>
            </a:r>
            <a:r>
              <a:rPr lang="ru-RU" b="1" dirty="0">
                <a:latin typeface="Ubuntu" panose="020B0504030602030204" pitchFamily="34" charset="0"/>
              </a:rPr>
              <a:t> </a:t>
            </a:r>
            <a:r>
              <a:rPr lang="ru-RU" dirty="0">
                <a:latin typeface="Ubuntu" panose="020B0504030602030204" pitchFamily="34" charset="0"/>
              </a:rPr>
              <a:t>как проект, имеет цель, задачи, решение которых определено во времени и имеет логическую последовательность. С точки зрения проектных задач </a:t>
            </a:r>
            <a:r>
              <a:rPr lang="ru-RU" sz="2400" b="1" dirty="0">
                <a:latin typeface="Ubuntu" panose="020B0504030602030204" pitchFamily="34" charset="0"/>
              </a:rPr>
              <a:t>её</a:t>
            </a:r>
            <a:r>
              <a:rPr lang="ru-RU" sz="2400" dirty="0">
                <a:latin typeface="Ubuntu" panose="020B0504030602030204" pitchFamily="34" charset="0"/>
              </a:rPr>
              <a:t> </a:t>
            </a:r>
            <a:r>
              <a:rPr lang="ru-RU" dirty="0">
                <a:latin typeface="Ubuntu" panose="020B0504030602030204" pitchFamily="34" charset="0"/>
              </a:rPr>
              <a:t>можно разбить на несколько частей:</a:t>
            </a:r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Обязательные орг. моменты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1214202" y="1941803"/>
            <a:ext cx="908434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>
                <a:solidFill>
                  <a:schemeClr val="bg1"/>
                </a:solidFill>
                <a:latin typeface="Ubuntu" panose="020B0504030602030204" pitchFamily="34" charset="0"/>
              </a:rPr>
              <a:t>Видеовизитка</a:t>
            </a:r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</a:rPr>
              <a:t> должна содержать:</a:t>
            </a:r>
          </a:p>
          <a:p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информацию о конкурсанте (ФИО, должность, </a:t>
            </a:r>
          </a:p>
          <a:p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образовательная организация, стаж работы); 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достижения в профессиональной деятельности;</a:t>
            </a:r>
          </a:p>
          <a:p>
            <a:endParaRPr lang="ru-RU" dirty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мотивацию выбора профессии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</a:rPr>
              <a:t>достижения в иных сферах. 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9043414" y="2601910"/>
            <a:ext cx="985970" cy="279782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8257163" y="1975556"/>
            <a:ext cx="255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Начало видео</a:t>
            </a:r>
            <a:endParaRPr lang="ru-RU" sz="2400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8257163" y="5465878"/>
            <a:ext cx="255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Конец видео</a:t>
            </a:r>
            <a:endParaRPr lang="ru-RU" sz="2400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Концептуальная идея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1214203" y="1860780"/>
            <a:ext cx="639656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0" dirty="0">
                <a:effectLst/>
                <a:latin typeface="Ubuntu" panose="020B0504030602030204" pitchFamily="34" charset="0"/>
              </a:rPr>
              <a:t>Должна отвечать на вопрос: </a:t>
            </a:r>
          </a:p>
          <a:p>
            <a:r>
              <a:rPr lang="ru-RU" sz="3200" b="1" i="1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«Через какую мысль вы презентуете себя?»</a:t>
            </a:r>
            <a:endParaRPr lang="ru-RU" sz="3200" b="1" i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1214203" y="3789778"/>
            <a:ext cx="107508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effectLst/>
                <a:latin typeface="Ubuntu" panose="020B0504030602030204" pitchFamily="34" charset="0"/>
              </a:rPr>
              <a:t>Подсказки для идей:</a:t>
            </a:r>
          </a:p>
          <a:p>
            <a:pPr marL="285750" indent="-285750">
              <a:buFontTx/>
              <a:buChar char="-"/>
            </a:pPr>
            <a:r>
              <a:rPr lang="ru-RU" sz="2400" i="1" dirty="0">
                <a:latin typeface="Ubuntu" panose="020B0504030602030204" pitchFamily="34" charset="0"/>
                <a:ea typeface="Moniqa Black" pitchFamily="2" charset="0"/>
              </a:rPr>
              <a:t>Вы из педагогической династии;</a:t>
            </a:r>
          </a:p>
          <a:p>
            <a:pPr marL="285750" indent="-285750">
              <a:buFontTx/>
              <a:buChar char="-"/>
            </a:pPr>
            <a:r>
              <a:rPr lang="ru-RU" sz="2400" i="1" dirty="0">
                <a:latin typeface="Ubuntu" panose="020B0504030602030204" pitchFamily="34" charset="0"/>
                <a:ea typeface="Moniqa Black" pitchFamily="2" charset="0"/>
              </a:rPr>
              <a:t>Вы готовы привнести что-то новое в систему образования;</a:t>
            </a:r>
          </a:p>
          <a:p>
            <a:pPr marL="285750" indent="-285750">
              <a:buFontTx/>
              <a:buChar char="-"/>
            </a:pPr>
            <a:r>
              <a:rPr lang="ru-RU" sz="2400" i="1" dirty="0">
                <a:latin typeface="Ubuntu" panose="020B0504030602030204" pitchFamily="34" charset="0"/>
                <a:ea typeface="Moniqa Black" pitchFamily="2" charset="0"/>
              </a:rPr>
              <a:t>«Где родился (учился), там и пригодился»;</a:t>
            </a:r>
          </a:p>
          <a:p>
            <a:pPr marL="285750" indent="-285750">
              <a:buFontTx/>
              <a:buChar char="-"/>
            </a:pPr>
            <a:r>
              <a:rPr lang="ru-RU" sz="2400" i="1" dirty="0">
                <a:latin typeface="Ubuntu" panose="020B0504030602030204" pitchFamily="34" charset="0"/>
                <a:ea typeface="Moniqa Black" pitchFamily="2" charset="0"/>
              </a:rPr>
              <a:t>и другие.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7093527" y="1923057"/>
            <a:ext cx="3743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Идея нужна, чтобы связать вашу историю в единый логический посыл и сделать презентацию основных организационных моментов интереснее.</a:t>
            </a:r>
            <a:endParaRPr lang="ru-RU" i="1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5575" y="1986128"/>
            <a:ext cx="348122" cy="34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07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Качество видеоролика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1214202" y="1941803"/>
            <a:ext cx="55375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Стандартные форматы видео сегодня:</a:t>
            </a:r>
          </a:p>
          <a:p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720р </a:t>
            </a: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(1280х720) пикселей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(HD)</a:t>
            </a: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;</a:t>
            </a: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1080p </a:t>
            </a: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(1920х1080) пикселей (</a:t>
            </a:r>
            <a:r>
              <a:rPr lang="en-US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Full HD</a:t>
            </a: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).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1779778" y="4079309"/>
            <a:ext cx="5613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Чем выше </a:t>
            </a:r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качество видео, </a:t>
            </a:r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тем лучше,</a:t>
            </a:r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однако, </a:t>
            </a:r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оно </a:t>
            </a:r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требует</a:t>
            </a:r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соответствующие </a:t>
            </a:r>
            <a:r>
              <a:rPr lang="ru-RU" sz="2400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ресурсы</a:t>
            </a:r>
            <a:r>
              <a:rPr lang="ru-RU" b="1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: (профессиональную технику и людей, которые умеют ею пользоваться)</a:t>
            </a:r>
            <a:endParaRPr lang="ru-RU" b="1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7393330" y="1943970"/>
            <a:ext cx="4309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Средний хронометраж </a:t>
            </a:r>
            <a:r>
              <a:rPr lang="ru-RU" i="0" dirty="0" err="1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видеовизитки</a:t>
            </a:r>
            <a:r>
              <a:rPr lang="ru-RU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: </a:t>
            </a:r>
          </a:p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от 2 до 5 минут </a:t>
            </a:r>
          </a:p>
          <a:p>
            <a:r>
              <a:rPr lang="ru-RU" i="1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(внимательно читайте положения конкурсов)</a:t>
            </a:r>
            <a:endParaRPr lang="ru-RU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379" y="2064718"/>
            <a:ext cx="615749" cy="61574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DCA34D4-F896-FF65-1488-25ACCFE29A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074" y="4199269"/>
            <a:ext cx="618704" cy="6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446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935</Words>
  <Application>Microsoft Office PowerPoint</Application>
  <PresentationFormat>Широкоэкранный</PresentationFormat>
  <Paragraphs>192</Paragraphs>
  <Slides>15</Slides>
  <Notes>15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Martian Mono</vt:lpstr>
      <vt:lpstr>Aptos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64</cp:revision>
  <dcterms:created xsi:type="dcterms:W3CDTF">2025-08-11T06:32:47Z</dcterms:created>
  <dcterms:modified xsi:type="dcterms:W3CDTF">2025-08-25T01:21:49Z</dcterms:modified>
</cp:coreProperties>
</file>